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77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CCC185-E9A4-460F-9755-8209A222788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19385964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CCC185-E9A4-460F-9755-8209A222788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33892766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CCC185-E9A4-460F-9755-8209A222788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18372595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CCC185-E9A4-460F-9755-8209A222788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18171069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CC185-E9A4-460F-9755-8209A222788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12984741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CC185-E9A4-460F-9755-8209A222788F}"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20868118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CCC185-E9A4-460F-9755-8209A222788F}"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8643267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CCC185-E9A4-460F-9755-8209A222788F}"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6227262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CC185-E9A4-460F-9755-8209A222788F}"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16674805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CC185-E9A4-460F-9755-8209A222788F}"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34070927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CC185-E9A4-460F-9755-8209A222788F}"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CA7E5-4E0A-4E70-B315-B4C8B144E238}" type="slidenum">
              <a:rPr lang="en-US" smtClean="0"/>
              <a:t>‹#›</a:t>
            </a:fld>
            <a:endParaRPr lang="en-US"/>
          </a:p>
        </p:txBody>
      </p:sp>
    </p:spTree>
    <p:extLst>
      <p:ext uri="{BB962C8B-B14F-4D97-AF65-F5344CB8AC3E}">
        <p14:creationId xmlns:p14="http://schemas.microsoft.com/office/powerpoint/2010/main" val="36871979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C185-E9A4-460F-9755-8209A222788F}" type="datetimeFigureOut">
              <a:rPr lang="en-US" smtClean="0"/>
              <a:t>1/31/2014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CA7E5-4E0A-4E70-B315-B4C8B144E238}" type="slidenum">
              <a:rPr lang="en-US" smtClean="0"/>
              <a:t>‹#›</a:t>
            </a:fld>
            <a:endParaRPr lang="en-US"/>
          </a:p>
        </p:txBody>
      </p:sp>
    </p:spTree>
    <p:extLst>
      <p:ext uri="{BB962C8B-B14F-4D97-AF65-F5344CB8AC3E}">
        <p14:creationId xmlns:p14="http://schemas.microsoft.com/office/powerpoint/2010/main" val="1129211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584775"/>
          </a:xfrm>
          <a:prstGeom prst="rect">
            <a:avLst/>
          </a:prstGeom>
          <a:noFill/>
        </p:spPr>
        <p:txBody>
          <a:bodyPr wrap="square" rtlCol="0">
            <a:spAutoFit/>
          </a:bodyPr>
          <a:lstStyle/>
          <a:p>
            <a:pPr algn="ctr"/>
            <a:r>
              <a:rPr lang="en-US" sz="3200" b="1" dirty="0" smtClean="0"/>
              <a:t>John 1.35-51</a:t>
            </a:r>
          </a:p>
        </p:txBody>
      </p:sp>
      <p:sp>
        <p:nvSpPr>
          <p:cNvPr id="6" name="TextBox 5"/>
          <p:cNvSpPr txBox="1"/>
          <p:nvPr/>
        </p:nvSpPr>
        <p:spPr>
          <a:xfrm>
            <a:off x="0" y="5780782"/>
            <a:ext cx="9144000" cy="1077218"/>
          </a:xfrm>
          <a:prstGeom prst="rect">
            <a:avLst/>
          </a:prstGeom>
          <a:noFill/>
        </p:spPr>
        <p:txBody>
          <a:bodyPr wrap="square" rtlCol="0">
            <a:spAutoFit/>
          </a:bodyPr>
          <a:lstStyle/>
          <a:p>
            <a:pPr algn="ctr"/>
            <a:r>
              <a:rPr lang="en-US" sz="3200" b="1" dirty="0" smtClean="0"/>
              <a:t>Photo of a </a:t>
            </a:r>
            <a:r>
              <a:rPr lang="en-US" sz="3200" b="1" dirty="0"/>
              <a:t>f</a:t>
            </a:r>
            <a:r>
              <a:rPr lang="en-US" sz="3200" b="1" dirty="0" smtClean="0"/>
              <a:t>ig </a:t>
            </a:r>
            <a:r>
              <a:rPr lang="en-US" sz="3200" b="1" dirty="0"/>
              <a:t>t</a:t>
            </a:r>
            <a:r>
              <a:rPr lang="en-US" sz="3200" b="1" dirty="0" smtClean="0"/>
              <a:t>ree in Israel</a:t>
            </a:r>
          </a:p>
          <a:p>
            <a:pPr algn="ctr"/>
            <a:r>
              <a:rPr lang="en-US" sz="3200" b="1" dirty="0" smtClean="0"/>
              <a:t>courtesy of BiblePlaces.com</a:t>
            </a:r>
          </a:p>
        </p:txBody>
      </p:sp>
    </p:spTree>
    <p:extLst>
      <p:ext uri="{BB962C8B-B14F-4D97-AF65-F5344CB8AC3E}">
        <p14:creationId xmlns:p14="http://schemas.microsoft.com/office/powerpoint/2010/main" val="5447698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671222" cy="7419020"/>
          </a:xfrm>
          <a:prstGeom prst="rect">
            <a:avLst/>
          </a:prstGeom>
        </p:spPr>
      </p:pic>
      <p:sp>
        <p:nvSpPr>
          <p:cNvPr id="3" name="TextBox 2"/>
          <p:cNvSpPr txBox="1"/>
          <p:nvPr/>
        </p:nvSpPr>
        <p:spPr>
          <a:xfrm>
            <a:off x="6697362" y="5766487"/>
            <a:ext cx="2446638" cy="1015663"/>
          </a:xfrm>
          <a:prstGeom prst="rect">
            <a:avLst/>
          </a:prstGeom>
          <a:solidFill>
            <a:schemeClr val="accent6">
              <a:lumMod val="40000"/>
              <a:lumOff val="60000"/>
            </a:schemeClr>
          </a:solidFill>
        </p:spPr>
        <p:txBody>
          <a:bodyPr wrap="square" rtlCol="0">
            <a:spAutoFit/>
          </a:bodyPr>
          <a:lstStyle/>
          <a:p>
            <a:r>
              <a:rPr lang="en-US" sz="2000" b="1" dirty="0" smtClean="0"/>
              <a:t>Map by Bill Schlegel</a:t>
            </a:r>
          </a:p>
          <a:p>
            <a:r>
              <a:rPr lang="en-US" sz="2000" b="1" i="1" dirty="0" smtClean="0"/>
              <a:t>Satellite Bible Atlas Prototype B</a:t>
            </a:r>
            <a:r>
              <a:rPr lang="en-US" sz="2000" b="1" dirty="0" smtClean="0"/>
              <a:t>; #11-3</a:t>
            </a:r>
            <a:endParaRPr lang="en-US" sz="2000" b="1" dirty="0"/>
          </a:p>
        </p:txBody>
      </p:sp>
    </p:spTree>
    <p:extLst>
      <p:ext uri="{BB962C8B-B14F-4D97-AF65-F5344CB8AC3E}">
        <p14:creationId xmlns:p14="http://schemas.microsoft.com/office/powerpoint/2010/main" val="9519081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r>
              <a:rPr lang="en-US" sz="3200" b="1" dirty="0"/>
              <a:t>John </a:t>
            </a:r>
            <a:r>
              <a:rPr lang="en-US" sz="3200" b="1" dirty="0" smtClean="0"/>
              <a:t>1.43:  </a:t>
            </a:r>
            <a:r>
              <a:rPr lang="en-US" sz="3200" b="1" dirty="0"/>
              <a:t>On the next day Jesus wanted to set out for Galilee. </a:t>
            </a:r>
            <a:r>
              <a:rPr lang="en-US" sz="3200" b="1" u="sng" dirty="0">
                <a:solidFill>
                  <a:srgbClr val="FF0000"/>
                </a:solidFill>
              </a:rPr>
              <a:t>He found Philip and said to him, “Follow me</a:t>
            </a:r>
            <a:r>
              <a:rPr lang="en-US" sz="3200" b="1" dirty="0" smtClean="0">
                <a:solidFill>
                  <a:srgbClr val="FF0000"/>
                </a:solidFill>
              </a:rPr>
              <a:t>.”</a:t>
            </a:r>
            <a:endParaRPr lang="en-US" sz="3200" dirty="0"/>
          </a:p>
        </p:txBody>
      </p:sp>
    </p:spTree>
    <p:extLst>
      <p:ext uri="{BB962C8B-B14F-4D97-AF65-F5344CB8AC3E}">
        <p14:creationId xmlns:p14="http://schemas.microsoft.com/office/powerpoint/2010/main" val="9639066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a:t>John </a:t>
            </a:r>
            <a:r>
              <a:rPr lang="en-US" sz="3200" b="1" dirty="0" smtClean="0"/>
              <a:t>1.44-46: Philip found Nathanael and told him, “</a:t>
            </a:r>
            <a:r>
              <a:rPr lang="en-US" sz="3200" b="1" u="sng" dirty="0" smtClean="0">
                <a:solidFill>
                  <a:srgbClr val="FF0000"/>
                </a:solidFill>
              </a:rPr>
              <a:t>We have found the one Moses wrote about in the law, and the prophets also wrote about—Jesus of Nazareth</a:t>
            </a:r>
            <a:r>
              <a:rPr lang="en-US" sz="3200" b="1" dirty="0" smtClean="0"/>
              <a:t>, </a:t>
            </a:r>
            <a:endParaRPr lang="en-US" sz="3200" dirty="0"/>
          </a:p>
        </p:txBody>
      </p:sp>
      <p:sp>
        <p:nvSpPr>
          <p:cNvPr id="2" name="TextBox 1"/>
          <p:cNvSpPr txBox="1"/>
          <p:nvPr/>
        </p:nvSpPr>
        <p:spPr>
          <a:xfrm>
            <a:off x="0" y="5288340"/>
            <a:ext cx="9144000" cy="1569660"/>
          </a:xfrm>
          <a:prstGeom prst="rect">
            <a:avLst/>
          </a:prstGeom>
          <a:solidFill>
            <a:schemeClr val="accent4">
              <a:lumMod val="40000"/>
              <a:lumOff val="60000"/>
            </a:schemeClr>
          </a:solidFill>
        </p:spPr>
        <p:txBody>
          <a:bodyPr wrap="square" rtlCol="0">
            <a:spAutoFit/>
          </a:bodyPr>
          <a:lstStyle/>
          <a:p>
            <a:r>
              <a:rPr lang="en-US" sz="3200" b="1" dirty="0" smtClean="0"/>
              <a:t>the son of Joseph.”  Nathanael replied, “Can anything good come out of Nazareth?” Philip replied, “Come and see.”</a:t>
            </a:r>
            <a:endParaRPr lang="en-US" sz="3200" dirty="0" smtClean="0"/>
          </a:p>
        </p:txBody>
      </p:sp>
    </p:spTree>
    <p:extLst>
      <p:ext uri="{BB962C8B-B14F-4D97-AF65-F5344CB8AC3E}">
        <p14:creationId xmlns:p14="http://schemas.microsoft.com/office/powerpoint/2010/main" val="4150409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986528"/>
          </a:xfrm>
          <a:prstGeom prst="rect">
            <a:avLst/>
          </a:prstGeom>
          <a:solidFill>
            <a:schemeClr val="accent4">
              <a:lumMod val="40000"/>
              <a:lumOff val="60000"/>
            </a:schemeClr>
          </a:solidFill>
        </p:spPr>
        <p:txBody>
          <a:bodyPr wrap="square" rtlCol="0">
            <a:spAutoFit/>
          </a:bodyPr>
          <a:lstStyle/>
          <a:p>
            <a:pPr lvl="0"/>
            <a:r>
              <a:rPr lang="en-US" sz="3200" b="1" dirty="0"/>
              <a:t>Deuteronomy 18.15-19 [NET]:  The Lord your God will raise up for you a prophet like me from among you—from your fellow Israelites; you must listen to him.  This accords with what happened at </a:t>
            </a:r>
            <a:r>
              <a:rPr lang="en-US" sz="3200" b="1" dirty="0" err="1"/>
              <a:t>Horeb</a:t>
            </a:r>
            <a:r>
              <a:rPr lang="en-US" sz="3200" b="1" dirty="0"/>
              <a:t> in the day of the assembly. You asked the Lord your God: “Please do not make us hear the voice of the Lord our God any more or see this great fire any more lest we die.”  The Lord then said to me, “What they have said is good.  I will raise up a prophet like you for them from among their fellow Israelites. I will put my words in his mouth and he will speak to them whatever I command.  I will personally hold responsible anyone who then pays no attention to the words that prophet speaks in my name</a:t>
            </a:r>
            <a:r>
              <a:rPr lang="en-US" sz="3200" b="1" dirty="0" smtClean="0"/>
              <a:t>.”</a:t>
            </a:r>
            <a:endParaRPr lang="en-US" sz="3200" b="1" dirty="0"/>
          </a:p>
        </p:txBody>
      </p:sp>
    </p:spTree>
    <p:extLst>
      <p:ext uri="{BB962C8B-B14F-4D97-AF65-F5344CB8AC3E}">
        <p14:creationId xmlns:p14="http://schemas.microsoft.com/office/powerpoint/2010/main" val="11347784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7014575"/>
          </a:xfrm>
          <a:prstGeom prst="rect">
            <a:avLst/>
          </a:prstGeom>
        </p:spPr>
      </p:pic>
      <p:sp>
        <p:nvSpPr>
          <p:cNvPr id="5" name="TextBox 4"/>
          <p:cNvSpPr txBox="1"/>
          <p:nvPr/>
        </p:nvSpPr>
        <p:spPr>
          <a:xfrm>
            <a:off x="0" y="0"/>
            <a:ext cx="9144000" cy="1569660"/>
          </a:xfrm>
          <a:prstGeom prst="rect">
            <a:avLst/>
          </a:prstGeom>
          <a:solidFill>
            <a:schemeClr val="accent6">
              <a:lumMod val="40000"/>
              <a:lumOff val="60000"/>
            </a:schemeClr>
          </a:solidFill>
        </p:spPr>
        <p:txBody>
          <a:bodyPr wrap="square" rtlCol="0">
            <a:spAutoFit/>
          </a:bodyPr>
          <a:lstStyle/>
          <a:p>
            <a:r>
              <a:rPr lang="en-US" sz="3200" b="1" dirty="0" smtClean="0"/>
              <a:t>John 1.46:  </a:t>
            </a:r>
            <a:r>
              <a:rPr lang="en-US" sz="3200" b="1" u="sng" dirty="0" smtClean="0">
                <a:solidFill>
                  <a:srgbClr val="FF0000"/>
                </a:solidFill>
              </a:rPr>
              <a:t>Nathanael replied, “Can anything good come out of Nazareth?</a:t>
            </a:r>
            <a:r>
              <a:rPr lang="en-US" sz="3200" b="1" dirty="0" smtClean="0">
                <a:solidFill>
                  <a:srgbClr val="FF0000"/>
                </a:solidFill>
              </a:rPr>
              <a:t>” </a:t>
            </a:r>
            <a:r>
              <a:rPr lang="en-US" sz="3200" b="1" dirty="0" smtClean="0"/>
              <a:t>Philip replied, “Come and see</a:t>
            </a:r>
            <a:r>
              <a:rPr lang="en-US" sz="3200" b="1" dirty="0" smtClean="0"/>
              <a:t>.”</a:t>
            </a:r>
            <a:endParaRPr lang="en-US" sz="3200" dirty="0"/>
          </a:p>
        </p:txBody>
      </p:sp>
    </p:spTree>
    <p:extLst>
      <p:ext uri="{BB962C8B-B14F-4D97-AF65-F5344CB8AC3E}">
        <p14:creationId xmlns:p14="http://schemas.microsoft.com/office/powerpoint/2010/main" val="12532424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a:t>John </a:t>
            </a:r>
            <a:r>
              <a:rPr lang="en-US" sz="3200" b="1" dirty="0" smtClean="0"/>
              <a:t>1.47-49:  </a:t>
            </a:r>
            <a:r>
              <a:rPr lang="en-US" sz="3200" b="1" dirty="0"/>
              <a:t>Jesus saw Nathanael coming toward him and exclaimed, “Look, a true Israelite in whom there is no deceit!”  Nathanael asked him, “How do you know me</a:t>
            </a:r>
            <a:r>
              <a:rPr lang="en-US" sz="3200" b="1" dirty="0" smtClean="0"/>
              <a:t>?”</a:t>
            </a:r>
            <a:endParaRPr lang="en-US" sz="3200" dirty="0"/>
          </a:p>
        </p:txBody>
      </p:sp>
      <p:sp>
        <p:nvSpPr>
          <p:cNvPr id="2" name="TextBox 1"/>
          <p:cNvSpPr txBox="1"/>
          <p:nvPr/>
        </p:nvSpPr>
        <p:spPr>
          <a:xfrm>
            <a:off x="0" y="4795897"/>
            <a:ext cx="9144000" cy="2062103"/>
          </a:xfrm>
          <a:prstGeom prst="rect">
            <a:avLst/>
          </a:prstGeom>
          <a:solidFill>
            <a:schemeClr val="accent4">
              <a:lumMod val="40000"/>
              <a:lumOff val="60000"/>
            </a:schemeClr>
          </a:solidFill>
        </p:spPr>
        <p:txBody>
          <a:bodyPr wrap="square" rtlCol="0">
            <a:spAutoFit/>
          </a:bodyPr>
          <a:lstStyle/>
          <a:p>
            <a:r>
              <a:rPr lang="en-US" sz="3200" b="1" dirty="0" smtClean="0"/>
              <a:t>Jesus replied, “Before Philip called you, when you were under the fig tree, I saw you.”  Nathanael answered him, “Rabbi, you are the Son of God; you are the king of Israel!”  </a:t>
            </a:r>
            <a:endParaRPr lang="en-US" sz="3200" dirty="0"/>
          </a:p>
        </p:txBody>
      </p:sp>
    </p:spTree>
    <p:extLst>
      <p:ext uri="{BB962C8B-B14F-4D97-AF65-F5344CB8AC3E}">
        <p14:creationId xmlns:p14="http://schemas.microsoft.com/office/powerpoint/2010/main" val="34096472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r>
              <a:rPr lang="en-US" sz="3200" b="1" dirty="0"/>
              <a:t>John </a:t>
            </a:r>
            <a:r>
              <a:rPr lang="en-US" sz="3200" b="1" dirty="0" smtClean="0"/>
              <a:t>1.50-51:  </a:t>
            </a:r>
            <a:r>
              <a:rPr lang="en-US" sz="3200" b="1" dirty="0"/>
              <a:t>Jesus said to him, “Because I told you that I saw you under the fig tree, do you believe? You will see greater things than these</a:t>
            </a:r>
            <a:r>
              <a:rPr lang="en-US" sz="3200" b="1" dirty="0" smtClean="0"/>
              <a:t>.”</a:t>
            </a:r>
            <a:endParaRPr lang="en-US" sz="3200" dirty="0"/>
          </a:p>
        </p:txBody>
      </p:sp>
      <p:sp>
        <p:nvSpPr>
          <p:cNvPr id="2" name="TextBox 1"/>
          <p:cNvSpPr txBox="1"/>
          <p:nvPr/>
        </p:nvSpPr>
        <p:spPr>
          <a:xfrm>
            <a:off x="0" y="5288340"/>
            <a:ext cx="9144000" cy="1569660"/>
          </a:xfrm>
          <a:prstGeom prst="rect">
            <a:avLst/>
          </a:prstGeom>
          <a:solidFill>
            <a:schemeClr val="accent4">
              <a:lumMod val="40000"/>
              <a:lumOff val="60000"/>
            </a:schemeClr>
          </a:solidFill>
        </p:spPr>
        <p:txBody>
          <a:bodyPr wrap="square" rtlCol="0">
            <a:spAutoFit/>
          </a:bodyPr>
          <a:lstStyle/>
          <a:p>
            <a:r>
              <a:rPr lang="en-US" sz="3200" b="1" dirty="0" smtClean="0"/>
              <a:t>He continued, “I tell all of you the solemn truth—you will see heaven opened and the angels of God ascending and descending on the Son of Man.”</a:t>
            </a:r>
            <a:endParaRPr lang="en-US" sz="3200" dirty="0"/>
          </a:p>
        </p:txBody>
      </p:sp>
    </p:spTree>
    <p:extLst>
      <p:ext uri="{BB962C8B-B14F-4D97-AF65-F5344CB8AC3E}">
        <p14:creationId xmlns:p14="http://schemas.microsoft.com/office/powerpoint/2010/main" val="2172575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4">
              <a:lumMod val="40000"/>
              <a:lumOff val="60000"/>
            </a:schemeClr>
          </a:solidFill>
        </p:spPr>
        <p:txBody>
          <a:bodyPr wrap="square" rtlCol="0">
            <a:spAutoFit/>
          </a:bodyPr>
          <a:lstStyle/>
          <a:p>
            <a:pPr lvl="0"/>
            <a:r>
              <a:rPr lang="en-US" sz="3000" dirty="0"/>
              <a:t>Micah 4:1-4 NIV:  In the last days the mountain of the LORD's temple will be established as the highest of the mountains; it will be exalted above the hills, and peoples will stream to it. Many nations will come and say, “Come, let us go up to the mountain of the LORD, to the temple of the God of Jacob. He will teach us his ways, so that we may walk in his paths.” The law will go out from Zion, the word of the LORD from Jerusalem. He will judge between many peoples and will settle disputes for strong nations far and wide. They will beat their swords into plowshares and their spears into pruning hooks. Nation will not take up sword against nation, nor will they train for war anymore. </a:t>
            </a:r>
            <a:r>
              <a:rPr lang="en-US" sz="3000" b="1" u="sng" dirty="0">
                <a:solidFill>
                  <a:srgbClr val="FF0000"/>
                </a:solidFill>
              </a:rPr>
              <a:t>Everyone will sit under their own vine and under their own fig tree, and no one will make them afraid, for the LORD Almighty has spoken</a:t>
            </a:r>
            <a:r>
              <a:rPr lang="en-US" sz="3000" dirty="0"/>
              <a:t>.</a:t>
            </a:r>
          </a:p>
        </p:txBody>
      </p:sp>
    </p:spTree>
    <p:extLst>
      <p:ext uri="{BB962C8B-B14F-4D97-AF65-F5344CB8AC3E}">
        <p14:creationId xmlns:p14="http://schemas.microsoft.com/office/powerpoint/2010/main" val="212803898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55750"/>
          </a:xfrm>
          <a:prstGeom prst="rect">
            <a:avLst/>
          </a:prstGeom>
          <a:solidFill>
            <a:schemeClr val="accent4">
              <a:lumMod val="40000"/>
              <a:lumOff val="60000"/>
            </a:schemeClr>
          </a:solidFill>
        </p:spPr>
        <p:txBody>
          <a:bodyPr wrap="square" rtlCol="0">
            <a:spAutoFit/>
          </a:bodyPr>
          <a:lstStyle/>
          <a:p>
            <a:pPr lvl="0"/>
            <a:r>
              <a:rPr lang="en-US" sz="3200" b="1" dirty="0"/>
              <a:t>Zechariah 3.8-10 NIV:  </a:t>
            </a:r>
            <a:r>
              <a:rPr lang="en-US" sz="3200" b="1" dirty="0" smtClean="0"/>
              <a:t>“</a:t>
            </a:r>
            <a:r>
              <a:rPr lang="en-US" sz="3200" b="1" dirty="0"/>
              <a:t>Listen, High Priest Joshua, you and your associates seated before you, who are men symbolic of things to come: I am going to bring my servant, the Branch. See, the stone I have set in front of Joshua! There are seven eyes on that one stone, and I will engrave an inscription on it,” says the LORD Almighty, “and I will remove the sin of this land in a single day. </a:t>
            </a:r>
            <a:r>
              <a:rPr lang="en-US" sz="3200" b="1" u="sng" dirty="0">
                <a:solidFill>
                  <a:srgbClr val="FF0000"/>
                </a:solidFill>
              </a:rPr>
              <a:t>In that day each of you will invite your neighbor to sit under your vine and fig tree,” declares the LORD Almighty</a:t>
            </a:r>
            <a:r>
              <a:rPr lang="en-US" sz="3200" b="1" u="sng" dirty="0" smtClean="0">
                <a:solidFill>
                  <a:srgbClr val="FF0000"/>
                </a:solidFill>
              </a:rPr>
              <a:t>.</a:t>
            </a:r>
          </a:p>
          <a:p>
            <a:pPr lvl="0"/>
            <a:endParaRPr lang="en-US" sz="3200" b="1" dirty="0"/>
          </a:p>
          <a:p>
            <a:pPr lvl="0"/>
            <a:endParaRPr lang="en-US" sz="3200" b="1" dirty="0" smtClean="0"/>
          </a:p>
          <a:p>
            <a:pPr lvl="0"/>
            <a:endParaRPr lang="en-US" sz="3200" b="1" dirty="0"/>
          </a:p>
          <a:p>
            <a:pPr lvl="0"/>
            <a:endParaRPr lang="en-US" sz="3000" b="1" dirty="0"/>
          </a:p>
        </p:txBody>
      </p:sp>
    </p:spTree>
    <p:extLst>
      <p:ext uri="{BB962C8B-B14F-4D97-AF65-F5344CB8AC3E}">
        <p14:creationId xmlns:p14="http://schemas.microsoft.com/office/powerpoint/2010/main" val="8093988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r>
              <a:rPr lang="en-US" sz="3200" b="1" dirty="0"/>
              <a:t>John </a:t>
            </a:r>
            <a:r>
              <a:rPr lang="en-US" sz="3200" b="1" dirty="0" smtClean="0"/>
              <a:t>1.50-51:  </a:t>
            </a:r>
            <a:r>
              <a:rPr lang="en-US" sz="3200" b="1" dirty="0"/>
              <a:t>Jesus said to him, “Because I told you that I saw you under the fig tree, do you believe? You will see greater things than these</a:t>
            </a:r>
            <a:r>
              <a:rPr lang="en-US" sz="3200" b="1" dirty="0" smtClean="0"/>
              <a:t>.”</a:t>
            </a:r>
            <a:endParaRPr lang="en-US" sz="3200" dirty="0"/>
          </a:p>
        </p:txBody>
      </p:sp>
      <p:sp>
        <p:nvSpPr>
          <p:cNvPr id="2" name="TextBox 1"/>
          <p:cNvSpPr txBox="1"/>
          <p:nvPr/>
        </p:nvSpPr>
        <p:spPr>
          <a:xfrm>
            <a:off x="0" y="5288340"/>
            <a:ext cx="9144000" cy="1569660"/>
          </a:xfrm>
          <a:prstGeom prst="rect">
            <a:avLst/>
          </a:prstGeom>
          <a:solidFill>
            <a:schemeClr val="accent4">
              <a:lumMod val="40000"/>
              <a:lumOff val="60000"/>
            </a:schemeClr>
          </a:solidFill>
        </p:spPr>
        <p:txBody>
          <a:bodyPr wrap="square" rtlCol="0">
            <a:spAutoFit/>
          </a:bodyPr>
          <a:lstStyle/>
          <a:p>
            <a:r>
              <a:rPr lang="en-US" sz="3200" b="1" dirty="0" smtClean="0"/>
              <a:t>He continued, “</a:t>
            </a:r>
            <a:r>
              <a:rPr lang="en-US" sz="3200" b="1" u="sng" dirty="0" smtClean="0">
                <a:solidFill>
                  <a:srgbClr val="FF0000"/>
                </a:solidFill>
              </a:rPr>
              <a:t>I tell all of you the solemn truth</a:t>
            </a:r>
            <a:r>
              <a:rPr lang="en-US" sz="3200" b="1" dirty="0" smtClean="0"/>
              <a:t>—you will see heaven opened and the angels of God ascending and descending on the Son of Man.”</a:t>
            </a:r>
            <a:endParaRPr lang="en-US" sz="3200" dirty="0"/>
          </a:p>
        </p:txBody>
      </p:sp>
    </p:spTree>
    <p:extLst>
      <p:ext uri="{BB962C8B-B14F-4D97-AF65-F5344CB8AC3E}">
        <p14:creationId xmlns:p14="http://schemas.microsoft.com/office/powerpoint/2010/main" val="21794230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6001643"/>
          </a:xfrm>
          <a:prstGeom prst="rect">
            <a:avLst/>
          </a:prstGeom>
          <a:noFill/>
        </p:spPr>
        <p:txBody>
          <a:bodyPr wrap="square" rtlCol="0">
            <a:spAutoFit/>
          </a:bodyPr>
          <a:lstStyle/>
          <a:p>
            <a:r>
              <a:rPr lang="en-US" sz="3200" b="1" dirty="0"/>
              <a:t>John 1.35-37 [NET]:  Again the next day John was standing there with two of his disciples.  Gazing at Jesus as he walked by, he said, </a:t>
            </a:r>
            <a:endParaRPr lang="en-US" sz="3200" b="1" dirty="0" smtClean="0"/>
          </a:p>
          <a:p>
            <a:endParaRPr lang="en-US" sz="3200" b="1" dirty="0"/>
          </a:p>
          <a:p>
            <a:endParaRPr lang="en-US" sz="3200" b="1" dirty="0" smtClean="0"/>
          </a:p>
          <a:p>
            <a:endParaRPr lang="en-US" sz="3200" b="1" dirty="0"/>
          </a:p>
          <a:p>
            <a:endParaRPr lang="en-US" sz="3200" b="1" dirty="0" smtClean="0"/>
          </a:p>
          <a:p>
            <a:endParaRPr lang="en-US" sz="3200" b="1" dirty="0"/>
          </a:p>
          <a:p>
            <a:endParaRPr lang="en-US" sz="3200" b="1" dirty="0" smtClean="0"/>
          </a:p>
          <a:p>
            <a:endParaRPr lang="en-US" sz="3200" b="1" dirty="0"/>
          </a:p>
          <a:p>
            <a:r>
              <a:rPr lang="en-US" sz="3200" b="1" dirty="0" smtClean="0"/>
              <a:t>“</a:t>
            </a:r>
            <a:r>
              <a:rPr lang="en-US" sz="3200" b="1" dirty="0"/>
              <a:t>Look, </a:t>
            </a:r>
            <a:r>
              <a:rPr lang="en-US" sz="3200" b="1" u="sng" dirty="0">
                <a:solidFill>
                  <a:srgbClr val="FF0000"/>
                </a:solidFill>
              </a:rPr>
              <a:t>the Lamb of God</a:t>
            </a:r>
            <a:r>
              <a:rPr lang="en-US" sz="3200" b="1" dirty="0"/>
              <a:t>!”  When John’s two disciples heard him say this, they followed Jesus.  </a:t>
            </a:r>
            <a:endParaRPr lang="en-US" sz="3200" dirty="0"/>
          </a:p>
        </p:txBody>
      </p:sp>
    </p:spTree>
    <p:extLst>
      <p:ext uri="{BB962C8B-B14F-4D97-AF65-F5344CB8AC3E}">
        <p14:creationId xmlns:p14="http://schemas.microsoft.com/office/powerpoint/2010/main" val="156120874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r>
              <a:rPr lang="en-US" sz="3200" b="1" dirty="0"/>
              <a:t>John </a:t>
            </a:r>
            <a:r>
              <a:rPr lang="en-US" sz="3200" b="1" dirty="0" smtClean="0"/>
              <a:t>1.50-51:  </a:t>
            </a:r>
            <a:r>
              <a:rPr lang="en-US" sz="3200" b="1" dirty="0"/>
              <a:t>Jesus said to him, “Because I told you that I saw you under the fig tree, do you believe? You will see greater things than these</a:t>
            </a:r>
            <a:r>
              <a:rPr lang="en-US" sz="3200" b="1" dirty="0" smtClean="0"/>
              <a:t>.”</a:t>
            </a:r>
            <a:endParaRPr lang="en-US" sz="3200" dirty="0"/>
          </a:p>
        </p:txBody>
      </p:sp>
      <p:sp>
        <p:nvSpPr>
          <p:cNvPr id="2" name="TextBox 1"/>
          <p:cNvSpPr txBox="1"/>
          <p:nvPr/>
        </p:nvSpPr>
        <p:spPr>
          <a:xfrm>
            <a:off x="0" y="5288340"/>
            <a:ext cx="9144000" cy="1569660"/>
          </a:xfrm>
          <a:prstGeom prst="rect">
            <a:avLst/>
          </a:prstGeom>
          <a:solidFill>
            <a:schemeClr val="accent4">
              <a:lumMod val="40000"/>
              <a:lumOff val="60000"/>
            </a:schemeClr>
          </a:solidFill>
        </p:spPr>
        <p:txBody>
          <a:bodyPr wrap="square" rtlCol="0">
            <a:spAutoFit/>
          </a:bodyPr>
          <a:lstStyle/>
          <a:p>
            <a:r>
              <a:rPr lang="en-US" sz="3200" b="1" dirty="0" smtClean="0"/>
              <a:t>He continued, “I tell all of you the solemn truth—</a:t>
            </a:r>
            <a:r>
              <a:rPr lang="en-US" sz="3200" b="1" u="sng" dirty="0" smtClean="0">
                <a:solidFill>
                  <a:srgbClr val="FF0000"/>
                </a:solidFill>
              </a:rPr>
              <a:t>you will see heaven opened and the angels of God ascending and descending on the Son of Man</a:t>
            </a:r>
            <a:r>
              <a:rPr lang="en-US" sz="3200" b="1" dirty="0" smtClean="0">
                <a:solidFill>
                  <a:srgbClr val="FF0000"/>
                </a:solidFill>
              </a:rPr>
              <a:t>.</a:t>
            </a:r>
            <a:r>
              <a:rPr lang="en-US" sz="3200" b="1" dirty="0" smtClean="0"/>
              <a:t>”</a:t>
            </a:r>
            <a:endParaRPr lang="en-US" sz="3200" dirty="0"/>
          </a:p>
        </p:txBody>
      </p:sp>
    </p:spTree>
    <p:extLst>
      <p:ext uri="{BB962C8B-B14F-4D97-AF65-F5344CB8AC3E}">
        <p14:creationId xmlns:p14="http://schemas.microsoft.com/office/powerpoint/2010/main" val="28203125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24973"/>
          </a:xfrm>
          <a:prstGeom prst="rect">
            <a:avLst/>
          </a:prstGeom>
          <a:solidFill>
            <a:schemeClr val="accent4">
              <a:lumMod val="40000"/>
              <a:lumOff val="60000"/>
            </a:schemeClr>
          </a:solidFill>
        </p:spPr>
        <p:txBody>
          <a:bodyPr wrap="square" rtlCol="0">
            <a:spAutoFit/>
          </a:bodyPr>
          <a:lstStyle/>
          <a:p>
            <a:pPr lvl="0"/>
            <a:r>
              <a:rPr lang="en-US" sz="3200" b="1" dirty="0"/>
              <a:t>Daniel 7.13-14 NIV:  </a:t>
            </a:r>
            <a:r>
              <a:rPr lang="en-US" sz="3200" b="1" dirty="0" smtClean="0"/>
              <a:t>In </a:t>
            </a:r>
            <a:r>
              <a:rPr lang="en-US" sz="3200" b="1" dirty="0"/>
              <a:t>my vision at night I looked, and there before me was one like a son of man, coming with the clouds of heaven. He approached the Ancient of Days </a:t>
            </a:r>
            <a:r>
              <a:rPr lang="en-US" sz="3200" b="1" dirty="0" smtClean="0"/>
              <a:t>and </a:t>
            </a:r>
            <a:r>
              <a:rPr lang="en-US" sz="3200" b="1" dirty="0"/>
              <a:t>was led into his presence.  He was given authority, glory and sovereign power; all nations and peoples of every language worshiped him. His dominion is an everlasting dominion that will not pass away, and his kingdom is one that will never be destroyed. </a:t>
            </a:r>
          </a:p>
          <a:p>
            <a:pPr lvl="0"/>
            <a:endParaRPr lang="en-US" sz="3200" b="1" dirty="0" smtClean="0"/>
          </a:p>
          <a:p>
            <a:pPr lvl="0"/>
            <a:endParaRPr lang="en-US" sz="3200" b="1" dirty="0" smtClean="0"/>
          </a:p>
          <a:p>
            <a:pPr lvl="0"/>
            <a:endParaRPr lang="en-US" sz="3200" b="1" dirty="0"/>
          </a:p>
          <a:p>
            <a:pPr lvl="0"/>
            <a:endParaRPr lang="en-US" sz="3000" b="1" dirty="0" smtClean="0"/>
          </a:p>
          <a:p>
            <a:pPr lvl="0"/>
            <a:endParaRPr lang="en-US" sz="3000" b="1" dirty="0"/>
          </a:p>
        </p:txBody>
      </p:sp>
    </p:spTree>
    <p:extLst>
      <p:ext uri="{BB962C8B-B14F-4D97-AF65-F5344CB8AC3E}">
        <p14:creationId xmlns:p14="http://schemas.microsoft.com/office/powerpoint/2010/main" val="38419665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86528"/>
          </a:xfrm>
          <a:prstGeom prst="rect">
            <a:avLst/>
          </a:prstGeom>
          <a:solidFill>
            <a:schemeClr val="accent4">
              <a:lumMod val="40000"/>
              <a:lumOff val="60000"/>
            </a:schemeClr>
          </a:solidFill>
        </p:spPr>
        <p:txBody>
          <a:bodyPr wrap="square" rtlCol="0">
            <a:spAutoFit/>
          </a:bodyPr>
          <a:lstStyle/>
          <a:p>
            <a:pPr lvl="0"/>
            <a:r>
              <a:rPr lang="en-US" sz="3200" dirty="0"/>
              <a:t>Genesis 28.12-15 NIV:  </a:t>
            </a:r>
            <a:r>
              <a:rPr lang="en-US" sz="3200" dirty="0" smtClean="0"/>
              <a:t>He </a:t>
            </a:r>
            <a:r>
              <a:rPr lang="en-US" sz="3200" dirty="0"/>
              <a:t>had a dream in which he saw a stairway resting on the earth, with its top reaching to heaven, and the angels of God were ascending and descending on it.  There above it stood the LORD, and he said: “I am the LORD, the God of your father Abraham and the God of Isaac. I will give you and your descendants the land on which you are lying.  Your descendants will be like the dust of the earth, and you will spread out to the west and to the east, to the north and to the south. All peoples on earth will be blessed through you and your offspring.  I am with you and will watch over you wherever you go, and I will bring you back to this land. I will not leave you until I have done what I have promised you</a:t>
            </a:r>
            <a:r>
              <a:rPr lang="en-US" sz="3200" dirty="0" smtClean="0"/>
              <a:t>.</a:t>
            </a:r>
            <a:endParaRPr lang="en-US" sz="3000" b="1" dirty="0"/>
          </a:p>
        </p:txBody>
      </p:sp>
    </p:spTree>
    <p:extLst>
      <p:ext uri="{BB962C8B-B14F-4D97-AF65-F5344CB8AC3E}">
        <p14:creationId xmlns:p14="http://schemas.microsoft.com/office/powerpoint/2010/main" val="15718491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0" y="3178309"/>
            <a:ext cx="2522863" cy="584775"/>
          </a:xfrm>
          <a:prstGeom prst="rect">
            <a:avLst/>
          </a:prstGeom>
          <a:noFill/>
        </p:spPr>
        <p:txBody>
          <a:bodyPr wrap="square" rtlCol="0">
            <a:spAutoFit/>
          </a:bodyPr>
          <a:lstStyle/>
          <a:p>
            <a:r>
              <a:rPr lang="en-US" sz="3200" b="1" dirty="0" smtClean="0">
                <a:solidFill>
                  <a:schemeClr val="bg1"/>
                </a:solidFill>
              </a:rPr>
              <a:t>Who is Jesus?</a:t>
            </a:r>
            <a:endParaRPr lang="en-US" sz="3200" b="1" dirty="0">
              <a:solidFill>
                <a:schemeClr val="bg1"/>
              </a:solidFill>
            </a:endParaRPr>
          </a:p>
        </p:txBody>
      </p:sp>
      <p:sp>
        <p:nvSpPr>
          <p:cNvPr id="4" name="TextBox 3"/>
          <p:cNvSpPr txBox="1"/>
          <p:nvPr/>
        </p:nvSpPr>
        <p:spPr>
          <a:xfrm>
            <a:off x="3459296" y="457200"/>
            <a:ext cx="5684704" cy="5509200"/>
          </a:xfrm>
          <a:prstGeom prst="rect">
            <a:avLst/>
          </a:prstGeom>
          <a:noFill/>
        </p:spPr>
        <p:txBody>
          <a:bodyPr wrap="square" rtlCol="0">
            <a:spAutoFit/>
          </a:bodyPr>
          <a:lstStyle/>
          <a:p>
            <a:r>
              <a:rPr lang="en-US" sz="3200" b="1" dirty="0" smtClean="0">
                <a:solidFill>
                  <a:schemeClr val="bg1"/>
                </a:solidFill>
              </a:rPr>
              <a:t>Lamb of God</a:t>
            </a:r>
          </a:p>
          <a:p>
            <a:endParaRPr lang="en-US" sz="3200" b="1" dirty="0">
              <a:solidFill>
                <a:schemeClr val="bg1"/>
              </a:solidFill>
            </a:endParaRPr>
          </a:p>
          <a:p>
            <a:r>
              <a:rPr lang="en-US" sz="3200" b="1" dirty="0" smtClean="0">
                <a:solidFill>
                  <a:schemeClr val="bg1"/>
                </a:solidFill>
              </a:rPr>
              <a:t>Rabbi/Teacher</a:t>
            </a:r>
          </a:p>
          <a:p>
            <a:endParaRPr lang="en-US" sz="3200" b="1" dirty="0">
              <a:solidFill>
                <a:schemeClr val="bg1"/>
              </a:solidFill>
            </a:endParaRPr>
          </a:p>
          <a:p>
            <a:r>
              <a:rPr lang="en-US" sz="3200" b="1" dirty="0" smtClean="0">
                <a:solidFill>
                  <a:schemeClr val="bg1"/>
                </a:solidFill>
              </a:rPr>
              <a:t>Greater Moses Prophet</a:t>
            </a:r>
          </a:p>
          <a:p>
            <a:endParaRPr lang="en-US" sz="3200" b="1" dirty="0">
              <a:solidFill>
                <a:schemeClr val="bg1"/>
              </a:solidFill>
            </a:endParaRPr>
          </a:p>
          <a:p>
            <a:r>
              <a:rPr lang="en-US" sz="3200" b="1" dirty="0" smtClean="0">
                <a:solidFill>
                  <a:schemeClr val="bg1"/>
                </a:solidFill>
              </a:rPr>
              <a:t>Ultimate Davidic King</a:t>
            </a:r>
          </a:p>
          <a:p>
            <a:endParaRPr lang="en-US" sz="3200" b="1" dirty="0">
              <a:solidFill>
                <a:schemeClr val="bg1"/>
              </a:solidFill>
            </a:endParaRPr>
          </a:p>
          <a:p>
            <a:r>
              <a:rPr lang="en-US" sz="3200" b="1" dirty="0" smtClean="0">
                <a:solidFill>
                  <a:schemeClr val="bg1"/>
                </a:solidFill>
              </a:rPr>
              <a:t>Eternal High Priest / Mediator</a:t>
            </a:r>
          </a:p>
          <a:p>
            <a:endParaRPr lang="en-US" sz="3200" b="1" dirty="0">
              <a:solidFill>
                <a:schemeClr val="bg1"/>
              </a:solidFill>
            </a:endParaRPr>
          </a:p>
          <a:p>
            <a:r>
              <a:rPr lang="en-US" sz="3200" b="1" dirty="0" smtClean="0">
                <a:solidFill>
                  <a:schemeClr val="bg1"/>
                </a:solidFill>
              </a:rPr>
              <a:t>Son of Man</a:t>
            </a:r>
            <a:endParaRPr lang="en-US" sz="3200" b="1" dirty="0">
              <a:solidFill>
                <a:schemeClr val="bg1"/>
              </a:solidFill>
            </a:endParaRPr>
          </a:p>
        </p:txBody>
      </p:sp>
      <p:grpSp>
        <p:nvGrpSpPr>
          <p:cNvPr id="5" name="Group 4"/>
          <p:cNvGrpSpPr/>
          <p:nvPr/>
        </p:nvGrpSpPr>
        <p:grpSpPr>
          <a:xfrm>
            <a:off x="2522863" y="990600"/>
            <a:ext cx="982337" cy="4572000"/>
            <a:chOff x="2522863" y="990600"/>
            <a:chExt cx="982337" cy="4572000"/>
          </a:xfrm>
        </p:grpSpPr>
        <p:cxnSp>
          <p:nvCxnSpPr>
            <p:cNvPr id="6" name="Straight Arrow Connector 5"/>
            <p:cNvCxnSpPr/>
            <p:nvPr/>
          </p:nvCxnSpPr>
          <p:spPr>
            <a:xfrm flipV="1">
              <a:off x="2522863" y="990600"/>
              <a:ext cx="982337" cy="24800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22863" y="1981200"/>
              <a:ext cx="982337" cy="148949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22863" y="2980267"/>
              <a:ext cx="982337" cy="49043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22863" y="3470697"/>
              <a:ext cx="982337" cy="9319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22863" y="3470697"/>
              <a:ext cx="982337" cy="209190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a:stCxn id="3" idx="3"/>
          </p:cNvCxnSpPr>
          <p:nvPr/>
        </p:nvCxnSpPr>
        <p:spPr>
          <a:xfrm>
            <a:off x="2522863" y="3470697"/>
            <a:ext cx="982337" cy="13610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079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0" y="2926879"/>
            <a:ext cx="2522863" cy="1077218"/>
          </a:xfrm>
          <a:prstGeom prst="rect">
            <a:avLst/>
          </a:prstGeom>
          <a:noFill/>
        </p:spPr>
        <p:txBody>
          <a:bodyPr wrap="square" rtlCol="0">
            <a:spAutoFit/>
          </a:bodyPr>
          <a:lstStyle/>
          <a:p>
            <a:r>
              <a:rPr lang="en-US" sz="3200" b="1" dirty="0" smtClean="0">
                <a:solidFill>
                  <a:schemeClr val="bg1"/>
                </a:solidFill>
              </a:rPr>
              <a:t>How should you respond?</a:t>
            </a:r>
            <a:endParaRPr lang="en-US" sz="3200" b="1" dirty="0">
              <a:solidFill>
                <a:schemeClr val="bg1"/>
              </a:solidFill>
            </a:endParaRPr>
          </a:p>
        </p:txBody>
      </p:sp>
      <p:sp>
        <p:nvSpPr>
          <p:cNvPr id="4" name="TextBox 3"/>
          <p:cNvSpPr txBox="1"/>
          <p:nvPr/>
        </p:nvSpPr>
        <p:spPr>
          <a:xfrm>
            <a:off x="3266049" y="1209545"/>
            <a:ext cx="6117101" cy="3539430"/>
          </a:xfrm>
          <a:prstGeom prst="rect">
            <a:avLst/>
          </a:prstGeom>
          <a:noFill/>
        </p:spPr>
        <p:txBody>
          <a:bodyPr wrap="square" rtlCol="0">
            <a:spAutoFit/>
          </a:bodyPr>
          <a:lstStyle/>
          <a:p>
            <a:r>
              <a:rPr lang="en-US" sz="3200" b="1" dirty="0" smtClean="0">
                <a:solidFill>
                  <a:schemeClr val="bg1"/>
                </a:solidFill>
              </a:rPr>
              <a:t>Know what you are seeking</a:t>
            </a:r>
          </a:p>
          <a:p>
            <a:endParaRPr lang="en-US" sz="3200" b="1" dirty="0">
              <a:solidFill>
                <a:schemeClr val="bg1"/>
              </a:solidFill>
            </a:endParaRPr>
          </a:p>
          <a:p>
            <a:r>
              <a:rPr lang="en-US" sz="3200" b="1" dirty="0" smtClean="0">
                <a:solidFill>
                  <a:schemeClr val="bg1"/>
                </a:solidFill>
              </a:rPr>
              <a:t>Actively seek by following</a:t>
            </a:r>
          </a:p>
          <a:p>
            <a:r>
              <a:rPr lang="en-US" sz="3200" b="1" dirty="0">
                <a:solidFill>
                  <a:schemeClr val="bg1"/>
                </a:solidFill>
                <a:sym typeface="Wingdings 2" panose="05020102010507070707" pitchFamily="18" charset="2"/>
              </a:rPr>
              <a:t> </a:t>
            </a:r>
            <a:r>
              <a:rPr lang="en-US" sz="3200" b="1" dirty="0" smtClean="0">
                <a:solidFill>
                  <a:schemeClr val="bg1"/>
                </a:solidFill>
                <a:sym typeface="Wingdings 2" panose="05020102010507070707" pitchFamily="18" charset="2"/>
              </a:rPr>
              <a:t>  </a:t>
            </a:r>
            <a:r>
              <a:rPr lang="en-US" sz="3200" b="1" dirty="0" smtClean="0">
                <a:solidFill>
                  <a:schemeClr val="bg1"/>
                </a:solidFill>
              </a:rPr>
              <a:t>be willing to be transformed</a:t>
            </a:r>
          </a:p>
          <a:p>
            <a:r>
              <a:rPr lang="en-US" sz="3200" b="1" dirty="0">
                <a:solidFill>
                  <a:schemeClr val="bg1"/>
                </a:solidFill>
                <a:sym typeface="Wingdings 2" panose="05020102010507070707" pitchFamily="18" charset="2"/>
              </a:rPr>
              <a:t> </a:t>
            </a:r>
            <a:r>
              <a:rPr lang="en-US" sz="3200" b="1" dirty="0" smtClean="0">
                <a:solidFill>
                  <a:schemeClr val="bg1"/>
                </a:solidFill>
                <a:sym typeface="Wingdings 2" panose="05020102010507070707" pitchFamily="18" charset="2"/>
              </a:rPr>
              <a:t>  </a:t>
            </a:r>
            <a:r>
              <a:rPr lang="en-US" sz="3200" b="1" dirty="0" smtClean="0">
                <a:solidFill>
                  <a:schemeClr val="bg1"/>
                </a:solidFill>
              </a:rPr>
              <a:t>get teaching/training</a:t>
            </a:r>
            <a:endParaRPr lang="en-US" sz="3200" b="1" dirty="0">
              <a:solidFill>
                <a:schemeClr val="bg1"/>
              </a:solidFill>
            </a:endParaRPr>
          </a:p>
          <a:p>
            <a:endParaRPr lang="en-US" sz="3200" b="1" dirty="0" smtClean="0">
              <a:solidFill>
                <a:schemeClr val="bg1"/>
              </a:solidFill>
            </a:endParaRPr>
          </a:p>
          <a:p>
            <a:r>
              <a:rPr lang="en-US" sz="3200" b="1" dirty="0" smtClean="0">
                <a:solidFill>
                  <a:schemeClr val="bg1"/>
                </a:solidFill>
              </a:rPr>
              <a:t>Share the good news of Jesus</a:t>
            </a:r>
            <a:endParaRPr lang="en-US" sz="3200" b="1" dirty="0">
              <a:solidFill>
                <a:schemeClr val="bg1"/>
              </a:solidFill>
            </a:endParaRPr>
          </a:p>
        </p:txBody>
      </p:sp>
      <p:grpSp>
        <p:nvGrpSpPr>
          <p:cNvPr id="5" name="Group 4"/>
          <p:cNvGrpSpPr/>
          <p:nvPr/>
        </p:nvGrpSpPr>
        <p:grpSpPr>
          <a:xfrm>
            <a:off x="2283712" y="1566856"/>
            <a:ext cx="982337" cy="2784692"/>
            <a:chOff x="2522863" y="1617975"/>
            <a:chExt cx="982337" cy="2784692"/>
          </a:xfrm>
        </p:grpSpPr>
        <p:cxnSp>
          <p:nvCxnSpPr>
            <p:cNvPr id="6" name="Straight Arrow Connector 5"/>
            <p:cNvCxnSpPr/>
            <p:nvPr/>
          </p:nvCxnSpPr>
          <p:spPr>
            <a:xfrm flipV="1">
              <a:off x="2522863" y="1617975"/>
              <a:ext cx="982337" cy="185272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22863" y="2738048"/>
              <a:ext cx="982337" cy="7326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22863" y="3470697"/>
              <a:ext cx="982337" cy="9319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159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uegel crucifix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4"/>
            <a:ext cx="921702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5185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6001643"/>
          </a:xfrm>
          <a:prstGeom prst="rect">
            <a:avLst/>
          </a:prstGeom>
          <a:noFill/>
        </p:spPr>
        <p:txBody>
          <a:bodyPr wrap="square" rtlCol="0">
            <a:spAutoFit/>
          </a:bodyPr>
          <a:lstStyle/>
          <a:p>
            <a:r>
              <a:rPr lang="en-US" sz="3200" b="1" dirty="0"/>
              <a:t>John 1.35-37 [NET]:  Again the next day John was standing there with two of his disciples.  Gazing at Jesus as he walked by, he said, </a:t>
            </a:r>
            <a:endParaRPr lang="en-US" sz="3200" b="1" dirty="0" smtClean="0"/>
          </a:p>
          <a:p>
            <a:endParaRPr lang="en-US" sz="3200" b="1" dirty="0"/>
          </a:p>
          <a:p>
            <a:endParaRPr lang="en-US" sz="3200" b="1" dirty="0" smtClean="0"/>
          </a:p>
          <a:p>
            <a:endParaRPr lang="en-US" sz="3200" b="1" dirty="0"/>
          </a:p>
          <a:p>
            <a:endParaRPr lang="en-US" sz="3200" b="1" dirty="0" smtClean="0"/>
          </a:p>
          <a:p>
            <a:endParaRPr lang="en-US" sz="3200" b="1" dirty="0"/>
          </a:p>
          <a:p>
            <a:endParaRPr lang="en-US" sz="3200" b="1" dirty="0" smtClean="0"/>
          </a:p>
          <a:p>
            <a:endParaRPr lang="en-US" sz="3200" b="1" dirty="0"/>
          </a:p>
          <a:p>
            <a:r>
              <a:rPr lang="en-US" sz="3200" b="1" dirty="0" smtClean="0"/>
              <a:t>“</a:t>
            </a:r>
            <a:r>
              <a:rPr lang="en-US" sz="3200" b="1" dirty="0"/>
              <a:t>Look, the Lamb of God!”  </a:t>
            </a:r>
            <a:r>
              <a:rPr lang="en-US" sz="3200" b="1" u="sng" dirty="0">
                <a:solidFill>
                  <a:srgbClr val="FF0000"/>
                </a:solidFill>
              </a:rPr>
              <a:t>When John’s two disciples heard him say this, they followed Jesus</a:t>
            </a:r>
            <a:r>
              <a:rPr lang="en-US" sz="3200" b="1" dirty="0"/>
              <a:t>.  </a:t>
            </a:r>
            <a:endParaRPr lang="en-US" sz="3200" dirty="0"/>
          </a:p>
        </p:txBody>
      </p:sp>
    </p:spTree>
    <p:extLst>
      <p:ext uri="{BB962C8B-B14F-4D97-AF65-F5344CB8AC3E}">
        <p14:creationId xmlns:p14="http://schemas.microsoft.com/office/powerpoint/2010/main" val="42911346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a:t>John </a:t>
            </a:r>
            <a:r>
              <a:rPr lang="en-US" sz="3200" b="1" dirty="0" smtClean="0"/>
              <a:t>1.38-39:  </a:t>
            </a:r>
            <a:r>
              <a:rPr lang="en-US" sz="3200" b="1" dirty="0"/>
              <a:t>Jesus turned around and saw them </a:t>
            </a:r>
            <a:r>
              <a:rPr lang="en-US" sz="3200" b="1" dirty="0" smtClean="0"/>
              <a:t>following </a:t>
            </a:r>
            <a:r>
              <a:rPr lang="en-US" sz="3200" b="1" dirty="0"/>
              <a:t>and said to them, “What do you want?” </a:t>
            </a:r>
            <a:endParaRPr lang="en-US" sz="3200" b="1" dirty="0" smtClean="0"/>
          </a:p>
          <a:p>
            <a:r>
              <a:rPr lang="en-US" sz="3200" b="1" dirty="0" smtClean="0"/>
              <a:t>So </a:t>
            </a:r>
            <a:r>
              <a:rPr lang="en-US" sz="3200" b="1" dirty="0"/>
              <a:t>they said to him, </a:t>
            </a:r>
            <a:r>
              <a:rPr lang="en-US" sz="3200" b="1" u="sng" dirty="0">
                <a:solidFill>
                  <a:srgbClr val="FF0000"/>
                </a:solidFill>
              </a:rPr>
              <a:t>“Rabbi” (which is translated </a:t>
            </a:r>
            <a:endParaRPr lang="en-US" sz="3200" b="1" u="sng" dirty="0" smtClean="0">
              <a:solidFill>
                <a:srgbClr val="FF0000"/>
              </a:solidFill>
            </a:endParaRPr>
          </a:p>
          <a:p>
            <a:r>
              <a:rPr lang="en-US" sz="3200" b="1" u="sng" dirty="0" smtClean="0">
                <a:solidFill>
                  <a:srgbClr val="FF0000"/>
                </a:solidFill>
              </a:rPr>
              <a:t>Teacher</a:t>
            </a:r>
            <a:r>
              <a:rPr lang="en-US" sz="3200" dirty="0" smtClean="0">
                <a:solidFill>
                  <a:srgbClr val="FF0000"/>
                </a:solidFill>
              </a:rPr>
              <a:t>),</a:t>
            </a:r>
          </a:p>
        </p:txBody>
      </p:sp>
      <p:sp>
        <p:nvSpPr>
          <p:cNvPr id="2" name="TextBox 1"/>
          <p:cNvSpPr txBox="1"/>
          <p:nvPr/>
        </p:nvSpPr>
        <p:spPr>
          <a:xfrm>
            <a:off x="0" y="4795897"/>
            <a:ext cx="9144000" cy="2062103"/>
          </a:xfrm>
          <a:prstGeom prst="rect">
            <a:avLst/>
          </a:prstGeom>
          <a:solidFill>
            <a:schemeClr val="accent4">
              <a:lumMod val="40000"/>
              <a:lumOff val="60000"/>
            </a:schemeClr>
          </a:solidFill>
        </p:spPr>
        <p:txBody>
          <a:bodyPr wrap="square" rtlCol="0">
            <a:spAutoFit/>
          </a:bodyPr>
          <a:lstStyle/>
          <a:p>
            <a:r>
              <a:rPr lang="en-US" sz="3200" dirty="0"/>
              <a:t>“</a:t>
            </a:r>
            <a:r>
              <a:rPr lang="en-US" sz="3200" b="1" dirty="0"/>
              <a:t>where are you staying?”  Jesus answered, “Come and you will see.” So they came and saw where he was staying, and they stayed with him that day. Now it was about four o’clock in the afternoon</a:t>
            </a:r>
            <a:r>
              <a:rPr lang="en-US" sz="3200" b="1" dirty="0" smtClean="0"/>
              <a:t>.</a:t>
            </a:r>
            <a:endParaRPr lang="en-US" dirty="0"/>
          </a:p>
        </p:txBody>
      </p:sp>
    </p:spTree>
    <p:extLst>
      <p:ext uri="{BB962C8B-B14F-4D97-AF65-F5344CB8AC3E}">
        <p14:creationId xmlns:p14="http://schemas.microsoft.com/office/powerpoint/2010/main" val="38260842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a:t>John </a:t>
            </a:r>
            <a:r>
              <a:rPr lang="en-US" sz="3200" b="1" dirty="0" smtClean="0"/>
              <a:t>1.38-39:  </a:t>
            </a:r>
            <a:r>
              <a:rPr lang="en-US" sz="3200" b="1" dirty="0"/>
              <a:t>Jesus turned around and saw them </a:t>
            </a:r>
            <a:r>
              <a:rPr lang="en-US" sz="3200" b="1" dirty="0" smtClean="0"/>
              <a:t>following </a:t>
            </a:r>
            <a:r>
              <a:rPr lang="en-US" sz="3200" b="1" dirty="0"/>
              <a:t>and said to them, “</a:t>
            </a:r>
            <a:r>
              <a:rPr lang="en-US" sz="3200" b="1" u="sng" dirty="0">
                <a:solidFill>
                  <a:srgbClr val="FF0000"/>
                </a:solidFill>
              </a:rPr>
              <a:t>What do you want?</a:t>
            </a:r>
            <a:r>
              <a:rPr lang="en-US" sz="3200" b="1" dirty="0"/>
              <a:t>” </a:t>
            </a:r>
            <a:endParaRPr lang="en-US" sz="3200" b="1" dirty="0" smtClean="0"/>
          </a:p>
          <a:p>
            <a:r>
              <a:rPr lang="en-US" sz="3200" b="1" dirty="0" smtClean="0"/>
              <a:t>So </a:t>
            </a:r>
            <a:r>
              <a:rPr lang="en-US" sz="3200" b="1" dirty="0"/>
              <a:t>they said to him, “Rabbi” (which is translated </a:t>
            </a:r>
            <a:endParaRPr lang="en-US" sz="3200" b="1" dirty="0" smtClean="0"/>
          </a:p>
          <a:p>
            <a:r>
              <a:rPr lang="en-US" sz="3200" b="1" dirty="0" smtClean="0"/>
              <a:t>Teacher</a:t>
            </a:r>
            <a:r>
              <a:rPr lang="en-US" sz="3200" dirty="0" smtClean="0"/>
              <a:t>),</a:t>
            </a:r>
          </a:p>
        </p:txBody>
      </p:sp>
      <p:sp>
        <p:nvSpPr>
          <p:cNvPr id="2" name="TextBox 1"/>
          <p:cNvSpPr txBox="1"/>
          <p:nvPr/>
        </p:nvSpPr>
        <p:spPr>
          <a:xfrm>
            <a:off x="0" y="4795897"/>
            <a:ext cx="9144000" cy="2062103"/>
          </a:xfrm>
          <a:prstGeom prst="rect">
            <a:avLst/>
          </a:prstGeom>
          <a:solidFill>
            <a:schemeClr val="accent4">
              <a:lumMod val="40000"/>
              <a:lumOff val="60000"/>
            </a:schemeClr>
          </a:solidFill>
        </p:spPr>
        <p:txBody>
          <a:bodyPr wrap="square" rtlCol="0">
            <a:spAutoFit/>
          </a:bodyPr>
          <a:lstStyle/>
          <a:p>
            <a:r>
              <a:rPr lang="en-US" sz="3200" dirty="0"/>
              <a:t>“</a:t>
            </a:r>
            <a:r>
              <a:rPr lang="en-US" sz="3200" b="1" dirty="0"/>
              <a:t>where are you staying?”  Jesus answered, “Come and you will see.” So they came and saw where he was staying, and they stayed with him that day. Now it was about four o’clock in the afternoon</a:t>
            </a:r>
            <a:r>
              <a:rPr lang="en-US" sz="3200" b="1" dirty="0" smtClean="0"/>
              <a:t>.</a:t>
            </a:r>
            <a:endParaRPr lang="en-US" dirty="0"/>
          </a:p>
        </p:txBody>
      </p:sp>
    </p:spTree>
    <p:extLst>
      <p:ext uri="{BB962C8B-B14F-4D97-AF65-F5344CB8AC3E}">
        <p14:creationId xmlns:p14="http://schemas.microsoft.com/office/powerpoint/2010/main" val="7643319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smtClean="0"/>
              <a:t>John 1.40-42:  Andrew, the brother of Simon Peter, was one of the two disciples who heard what John said and followed Jesus.  He first found his own brother Simon</a:t>
            </a:r>
          </a:p>
        </p:txBody>
      </p:sp>
      <p:sp>
        <p:nvSpPr>
          <p:cNvPr id="2" name="TextBox 1"/>
          <p:cNvSpPr txBox="1"/>
          <p:nvPr/>
        </p:nvSpPr>
        <p:spPr>
          <a:xfrm>
            <a:off x="0" y="4317992"/>
            <a:ext cx="9144000" cy="2554545"/>
          </a:xfrm>
          <a:prstGeom prst="rect">
            <a:avLst/>
          </a:prstGeom>
          <a:solidFill>
            <a:schemeClr val="accent4">
              <a:lumMod val="40000"/>
              <a:lumOff val="60000"/>
            </a:schemeClr>
          </a:solidFill>
        </p:spPr>
        <p:txBody>
          <a:bodyPr wrap="square" rtlCol="0">
            <a:spAutoFit/>
          </a:bodyPr>
          <a:lstStyle/>
          <a:p>
            <a:r>
              <a:rPr lang="en-US" sz="3200" b="1" dirty="0" smtClean="0"/>
              <a:t>and told him, “We have found the </a:t>
            </a:r>
            <a:r>
              <a:rPr lang="en-US" sz="3200" b="1" u="sng" dirty="0" smtClean="0">
                <a:solidFill>
                  <a:srgbClr val="FF0000"/>
                </a:solidFill>
              </a:rPr>
              <a:t>Messiah!” (which is translated Christ)</a:t>
            </a:r>
            <a:r>
              <a:rPr lang="en-US" sz="3200" b="1" dirty="0" smtClean="0">
                <a:solidFill>
                  <a:srgbClr val="FF0000"/>
                </a:solidFill>
              </a:rPr>
              <a:t>.  </a:t>
            </a:r>
            <a:r>
              <a:rPr lang="en-US" sz="3200" b="1" dirty="0" smtClean="0"/>
              <a:t>Andrew brought Simon to Jesus. Jesus looked at him and said, “You are Simon, the son of John. You will be called </a:t>
            </a:r>
            <a:r>
              <a:rPr lang="en-US" sz="3200" b="1" dirty="0" err="1" smtClean="0"/>
              <a:t>Cephas</a:t>
            </a:r>
            <a:r>
              <a:rPr lang="en-US" sz="3200" b="1" dirty="0" smtClean="0"/>
              <a:t>” (which is translated Peter).</a:t>
            </a:r>
            <a:endParaRPr lang="en-US" sz="3200" dirty="0"/>
          </a:p>
        </p:txBody>
      </p:sp>
    </p:spTree>
    <p:extLst>
      <p:ext uri="{BB962C8B-B14F-4D97-AF65-F5344CB8AC3E}">
        <p14:creationId xmlns:p14="http://schemas.microsoft.com/office/powerpoint/2010/main" val="827796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smtClean="0"/>
              <a:t>John 1.40-42:  Andrew, the brother of Simon Peter, was one of the two disciples who heard what John said and followed Jesus.  He first found his own brother Simon</a:t>
            </a:r>
          </a:p>
        </p:txBody>
      </p:sp>
      <p:sp>
        <p:nvSpPr>
          <p:cNvPr id="2" name="TextBox 1"/>
          <p:cNvSpPr txBox="1"/>
          <p:nvPr/>
        </p:nvSpPr>
        <p:spPr>
          <a:xfrm>
            <a:off x="0" y="4317992"/>
            <a:ext cx="9144000" cy="2554545"/>
          </a:xfrm>
          <a:prstGeom prst="rect">
            <a:avLst/>
          </a:prstGeom>
          <a:solidFill>
            <a:schemeClr val="accent4">
              <a:lumMod val="40000"/>
              <a:lumOff val="60000"/>
            </a:schemeClr>
          </a:solidFill>
        </p:spPr>
        <p:txBody>
          <a:bodyPr wrap="square" rtlCol="0">
            <a:spAutoFit/>
          </a:bodyPr>
          <a:lstStyle/>
          <a:p>
            <a:r>
              <a:rPr lang="en-US" sz="3200" b="1" dirty="0" smtClean="0"/>
              <a:t>and told him, “We have found the Messiah!” (which is translated Christ).  Andrew brought Simon to Jesus. Jesus looked at him and said, “You are Simon, the son of John. </a:t>
            </a:r>
            <a:r>
              <a:rPr lang="en-US" sz="3200" b="1" u="sng" dirty="0" smtClean="0">
                <a:solidFill>
                  <a:srgbClr val="FF0000"/>
                </a:solidFill>
              </a:rPr>
              <a:t>You will be called </a:t>
            </a:r>
            <a:r>
              <a:rPr lang="en-US" sz="3200" b="1" u="sng" dirty="0" err="1" smtClean="0">
                <a:solidFill>
                  <a:srgbClr val="FF0000"/>
                </a:solidFill>
              </a:rPr>
              <a:t>Cephas</a:t>
            </a:r>
            <a:r>
              <a:rPr lang="en-US" sz="3200" b="1" u="sng" dirty="0" smtClean="0">
                <a:solidFill>
                  <a:srgbClr val="FF0000"/>
                </a:solidFill>
              </a:rPr>
              <a:t>” (which is translated Peter)</a:t>
            </a:r>
            <a:r>
              <a:rPr lang="en-US" sz="3200" b="1" dirty="0" smtClean="0"/>
              <a:t>.</a:t>
            </a:r>
            <a:endParaRPr lang="en-US" sz="3200" dirty="0"/>
          </a:p>
        </p:txBody>
      </p:sp>
    </p:spTree>
    <p:extLst>
      <p:ext uri="{BB962C8B-B14F-4D97-AF65-F5344CB8AC3E}">
        <p14:creationId xmlns:p14="http://schemas.microsoft.com/office/powerpoint/2010/main" val="2310547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smtClean="0"/>
              <a:t>John 1.40-42:  Andrew, the brother of Simon Peter, was one of the two disciples who heard what John said and followed Jesus.  </a:t>
            </a:r>
            <a:r>
              <a:rPr lang="en-US" sz="3200" b="1" u="sng" dirty="0" smtClean="0">
                <a:solidFill>
                  <a:srgbClr val="FF0000"/>
                </a:solidFill>
              </a:rPr>
              <a:t>He first found his own brother Simon</a:t>
            </a:r>
          </a:p>
        </p:txBody>
      </p:sp>
      <p:sp>
        <p:nvSpPr>
          <p:cNvPr id="2" name="TextBox 1"/>
          <p:cNvSpPr txBox="1"/>
          <p:nvPr/>
        </p:nvSpPr>
        <p:spPr>
          <a:xfrm>
            <a:off x="0" y="4317992"/>
            <a:ext cx="9144000" cy="2554545"/>
          </a:xfrm>
          <a:prstGeom prst="rect">
            <a:avLst/>
          </a:prstGeom>
          <a:solidFill>
            <a:schemeClr val="accent4">
              <a:lumMod val="40000"/>
              <a:lumOff val="60000"/>
            </a:schemeClr>
          </a:solidFill>
        </p:spPr>
        <p:txBody>
          <a:bodyPr wrap="square" rtlCol="0">
            <a:spAutoFit/>
          </a:bodyPr>
          <a:lstStyle/>
          <a:p>
            <a:r>
              <a:rPr lang="en-US" sz="3200" b="1" dirty="0" smtClean="0"/>
              <a:t>and told him, “We have found the Messiah!” (which is translated Christ).  Andrew brought Simon to Jesus. Jesus looked at him and said, “You are Simon, the son of John. </a:t>
            </a:r>
            <a:r>
              <a:rPr lang="en-US" sz="3200" b="1" u="sng" dirty="0" smtClean="0"/>
              <a:t>You will be called </a:t>
            </a:r>
            <a:r>
              <a:rPr lang="en-US" sz="3200" b="1" u="sng" dirty="0" err="1" smtClean="0"/>
              <a:t>Cephas</a:t>
            </a:r>
            <a:r>
              <a:rPr lang="en-US" sz="3200" b="1" u="sng" dirty="0" smtClean="0"/>
              <a:t>” (which is translated Peter)</a:t>
            </a:r>
            <a:r>
              <a:rPr lang="en-US" sz="3200" b="1" dirty="0" smtClean="0"/>
              <a:t>.</a:t>
            </a:r>
            <a:endParaRPr lang="en-US" sz="3200" dirty="0"/>
          </a:p>
        </p:txBody>
      </p:sp>
    </p:spTree>
    <p:extLst>
      <p:ext uri="{BB962C8B-B14F-4D97-AF65-F5344CB8AC3E}">
        <p14:creationId xmlns:p14="http://schemas.microsoft.com/office/powerpoint/2010/main" val="35091631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r>
              <a:rPr lang="en-US" sz="3200" b="1" dirty="0"/>
              <a:t>John </a:t>
            </a:r>
            <a:r>
              <a:rPr lang="en-US" sz="3200" b="1" dirty="0" smtClean="0"/>
              <a:t>1.43-46:  </a:t>
            </a:r>
            <a:r>
              <a:rPr lang="en-US" sz="3200" b="1" dirty="0"/>
              <a:t>On the next day Jesus wanted to set out for Galilee. He found Philip and said to him, “Follow me.”  (Now Philip was from Bethsaida, the town of </a:t>
            </a:r>
            <a:r>
              <a:rPr lang="en-US" sz="3200" b="1" dirty="0" smtClean="0"/>
              <a:t>Andrew</a:t>
            </a:r>
            <a:endParaRPr lang="en-US" sz="3200" dirty="0"/>
          </a:p>
        </p:txBody>
      </p:sp>
      <p:sp>
        <p:nvSpPr>
          <p:cNvPr id="2" name="TextBox 1"/>
          <p:cNvSpPr txBox="1"/>
          <p:nvPr/>
        </p:nvSpPr>
        <p:spPr>
          <a:xfrm>
            <a:off x="0" y="3811012"/>
            <a:ext cx="9144000" cy="3046988"/>
          </a:xfrm>
          <a:prstGeom prst="rect">
            <a:avLst/>
          </a:prstGeom>
          <a:solidFill>
            <a:schemeClr val="accent4">
              <a:lumMod val="40000"/>
              <a:lumOff val="60000"/>
            </a:schemeClr>
          </a:solidFill>
        </p:spPr>
        <p:txBody>
          <a:bodyPr wrap="square" rtlCol="0">
            <a:spAutoFit/>
          </a:bodyPr>
          <a:lstStyle/>
          <a:p>
            <a:r>
              <a:rPr lang="en-US" sz="3200" b="1" dirty="0" smtClean="0"/>
              <a:t>and Peter.)  Philip found Nathanael and told him, “We have found the one Moses wrote about in the law, and the prophets also wrote about—Jesus of Nazareth, the son of Joseph.”  Nathanael replied, “Can anything good come out of Nazareth?” Philip replied, “Come and see.”</a:t>
            </a:r>
            <a:endParaRPr lang="en-US" sz="3200" dirty="0"/>
          </a:p>
        </p:txBody>
      </p:sp>
    </p:spTree>
    <p:extLst>
      <p:ext uri="{BB962C8B-B14F-4D97-AF65-F5344CB8AC3E}">
        <p14:creationId xmlns:p14="http://schemas.microsoft.com/office/powerpoint/2010/main" val="32089385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1758</Words>
  <Application>Microsoft Office PowerPoint</Application>
  <PresentationFormat>On-screen Show (4:3)</PresentationFormat>
  <Paragraphs>81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19</cp:revision>
  <dcterms:created xsi:type="dcterms:W3CDTF">2014-01-28T17:15:31Z</dcterms:created>
  <dcterms:modified xsi:type="dcterms:W3CDTF">2014-01-31T16:14:29Z</dcterms:modified>
</cp:coreProperties>
</file>